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0"/>
  </p:notesMasterIdLst>
  <p:handoutMasterIdLst>
    <p:handoutMasterId r:id="rId31"/>
  </p:handoutMasterIdLst>
  <p:sldIdLst>
    <p:sldId id="729" r:id="rId2"/>
    <p:sldId id="660" r:id="rId3"/>
    <p:sldId id="662" r:id="rId4"/>
    <p:sldId id="694" r:id="rId5"/>
    <p:sldId id="748" r:id="rId6"/>
    <p:sldId id="733" r:id="rId7"/>
    <p:sldId id="741" r:id="rId8"/>
    <p:sldId id="742" r:id="rId9"/>
    <p:sldId id="734" r:id="rId10"/>
    <p:sldId id="743" r:id="rId11"/>
    <p:sldId id="667" r:id="rId12"/>
    <p:sldId id="716" r:id="rId13"/>
    <p:sldId id="717" r:id="rId14"/>
    <p:sldId id="735" r:id="rId15"/>
    <p:sldId id="749" r:id="rId16"/>
    <p:sldId id="736" r:id="rId17"/>
    <p:sldId id="648" r:id="rId18"/>
    <p:sldId id="752" r:id="rId19"/>
    <p:sldId id="760" r:id="rId20"/>
    <p:sldId id="762" r:id="rId21"/>
    <p:sldId id="745" r:id="rId22"/>
    <p:sldId id="737" r:id="rId23"/>
    <p:sldId id="738" r:id="rId24"/>
    <p:sldId id="723" r:id="rId25"/>
    <p:sldId id="747" r:id="rId26"/>
    <p:sldId id="753" r:id="rId27"/>
    <p:sldId id="754" r:id="rId28"/>
    <p:sldId id="714" r:id="rId29"/>
  </p:sldIdLst>
  <p:sldSz cx="12192000" cy="6858000"/>
  <p:notesSz cx="7315200" cy="9601200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F9999"/>
    <a:srgbClr val="CCECFF"/>
    <a:srgbClr val="C39BE1"/>
    <a:srgbClr val="C198E0"/>
    <a:srgbClr val="0066CC"/>
    <a:srgbClr val="BD92DE"/>
    <a:srgbClr val="BEE395"/>
    <a:srgbClr val="3399FF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7" autoAdjust="0"/>
    <p:restoredTop sz="52881" autoAdjust="0"/>
  </p:normalViewPr>
  <p:slideViewPr>
    <p:cSldViewPr>
      <p:cViewPr varScale="1">
        <p:scale>
          <a:sx n="59" d="100"/>
          <a:sy n="59" d="100"/>
        </p:scale>
        <p:origin x="7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55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9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7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24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44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47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10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88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46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03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0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Fundamentals of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Adversarial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772C582-4CBD-4C40-AD24-F0A89C9AC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400"/>
            <a:ext cx="12192000" cy="1208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Instructor: Dr. Hatim Alsuwat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Umm Al-</a:t>
            </a:r>
            <a:r>
              <a:rPr lang="en-US" sz="2000" dirty="0" err="1">
                <a:solidFill>
                  <a:schemeClr val="bg1"/>
                </a:solidFill>
              </a:rPr>
              <a:t>Qura</a:t>
            </a:r>
            <a:r>
              <a:rPr lang="en-US" sz="2000" dirty="0">
                <a:solidFill>
                  <a:schemeClr val="bg1"/>
                </a:solidFill>
              </a:rPr>
              <a:t> University</a:t>
            </a:r>
          </a:p>
          <a:p>
            <a:pPr algn="ctr">
              <a:spcBef>
                <a:spcPct val="50000"/>
              </a:spcBef>
            </a:pP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Values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6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5800" y="136713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States Under Agent’s Control: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81600" y="556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Terminal States:</a:t>
            </a: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67083" y="1828800"/>
            <a:ext cx="2920953" cy="457112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512316" y="60198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239000" y="1371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States Under Opponent’s Control:</a:t>
            </a: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899451" y="1828800"/>
            <a:ext cx="2919874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954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Search (</a:t>
            </a:r>
            <a:r>
              <a:rPr lang="en-US" dirty="0" err="1"/>
              <a:t>Minimax</a:t>
            </a:r>
            <a:r>
              <a:rPr lang="en-US" dirty="0"/>
              <a:t>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47800"/>
            <a:ext cx="5486400" cy="4525963"/>
          </a:xfrm>
        </p:spPr>
        <p:txBody>
          <a:bodyPr/>
          <a:lstStyle/>
          <a:p>
            <a:pPr eaLnBrk="1" hangingPunct="1"/>
            <a:r>
              <a:rPr lang="en-US" sz="2200" dirty="0"/>
              <a:t>Deterministic, zero-sum games:</a:t>
            </a:r>
          </a:p>
          <a:p>
            <a:pPr lvl="1" eaLnBrk="1" hangingPunct="1"/>
            <a:r>
              <a:rPr lang="en-US" sz="2200" dirty="0"/>
              <a:t>Tic-tac-toe, chess, checkers</a:t>
            </a:r>
          </a:p>
          <a:p>
            <a:pPr lvl="1" eaLnBrk="1" hangingPunct="1"/>
            <a:r>
              <a:rPr lang="en-US" sz="2200" dirty="0"/>
              <a:t>One player maximizes result</a:t>
            </a:r>
          </a:p>
          <a:p>
            <a:pPr lvl="1" eaLnBrk="1" hangingPunct="1"/>
            <a:r>
              <a:rPr lang="en-US" sz="2200" dirty="0"/>
              <a:t>The other minimizes result</a:t>
            </a:r>
          </a:p>
          <a:p>
            <a:pPr lvl="1" eaLnBrk="1" hangingPunct="1"/>
            <a:endParaRPr lang="en-US" sz="2200" dirty="0"/>
          </a:p>
          <a:p>
            <a:pPr eaLnBrk="1" hangingPunct="1"/>
            <a:r>
              <a:rPr lang="en-US" sz="2200" dirty="0" err="1"/>
              <a:t>Minimax</a:t>
            </a:r>
            <a:r>
              <a:rPr lang="en-US" sz="2200" dirty="0"/>
              <a:t> search:</a:t>
            </a:r>
          </a:p>
          <a:p>
            <a:pPr lvl="1" eaLnBrk="1" hangingPunct="1"/>
            <a:r>
              <a:rPr lang="en-US" sz="2200" dirty="0"/>
              <a:t>A state-space search tree</a:t>
            </a:r>
          </a:p>
          <a:p>
            <a:pPr lvl="1" eaLnBrk="1" hangingPunct="1"/>
            <a:r>
              <a:rPr lang="en-US" sz="2200" dirty="0"/>
              <a:t>Players alternate turns</a:t>
            </a:r>
          </a:p>
          <a:p>
            <a:pPr lvl="1" eaLnBrk="1" hangingPunct="1"/>
            <a:r>
              <a:rPr lang="en-US" sz="2200" dirty="0"/>
              <a:t>Compute each node’s </a:t>
            </a:r>
            <a:r>
              <a:rPr lang="en-US" sz="2200" dirty="0" err="1">
                <a:solidFill>
                  <a:srgbClr val="CC0000"/>
                </a:solidFill>
              </a:rPr>
              <a:t>minimax</a:t>
            </a:r>
            <a:r>
              <a:rPr lang="en-US" sz="2200" dirty="0">
                <a:solidFill>
                  <a:srgbClr val="CC0000"/>
                </a:solidFill>
              </a:rPr>
              <a:t> value: </a:t>
            </a:r>
            <a:r>
              <a:rPr lang="en-US" sz="2200" dirty="0"/>
              <a:t>the best achievable utility against a rational (optimal) adversary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8763000" y="23256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8001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9525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7620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83058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9144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9906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8191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8953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7810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8191500" y="3621087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9334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9715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9166225" y="23256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9982200" y="32400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040688" y="3255962"/>
            <a:ext cx="1846262" cy="381000"/>
            <a:chOff x="6059424" y="3215640"/>
            <a:chExt cx="1846050" cy="381000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59424" y="322730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92568" y="32156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799513" y="2349500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467600" y="4383086"/>
            <a:ext cx="3048000" cy="1484313"/>
            <a:chOff x="5486400" y="4343400"/>
            <a:chExt cx="3048000" cy="1484543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181612"/>
              <a:ext cx="30480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Calibri" pitchFamily="34" charset="0"/>
                </a:rPr>
                <a:t>Terminal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part of the game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7467600" y="1447800"/>
            <a:ext cx="3124200" cy="2362200"/>
            <a:chOff x="5334000" y="2855913"/>
            <a:chExt cx="3124200" cy="23622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855913"/>
              <a:ext cx="31242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err="1">
                  <a:latin typeface="Calibri" pitchFamily="34" charset="0"/>
                </a:rPr>
                <a:t>Minimax</a:t>
              </a:r>
              <a:r>
                <a:rPr lang="en-US" b="1" dirty="0">
                  <a:latin typeface="Calibri" pitchFamily="34" charset="0"/>
                </a:rPr>
                <a:t>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computed recursively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71450" y="1981200"/>
            <a:ext cx="5257800" cy="2133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24649" y="1981200"/>
            <a:ext cx="5248276" cy="21336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00850" y="2133600"/>
            <a:ext cx="5562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noProof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</a:rPr>
              <a:t>max-value(successor)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47650" y="18288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min-value(successor)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5581650" y="2743200"/>
            <a:ext cx="990600" cy="68580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85850" y="4343400"/>
            <a:ext cx="3407872" cy="533312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39050" y="4343400"/>
            <a:ext cx="3406613" cy="53311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59182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How efficient is </a:t>
            </a:r>
            <a:r>
              <a:rPr lang="en-US" sz="2800" dirty="0" err="1">
                <a:solidFill>
                  <a:srgbClr val="333399"/>
                </a:solidFill>
              </a:rPr>
              <a:t>minimax</a:t>
            </a:r>
            <a:r>
              <a:rPr lang="en-US" sz="2800" dirty="0">
                <a:solidFill>
                  <a:srgbClr val="333399"/>
                </a:solidFill>
              </a:rPr>
              <a:t>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Example: For </a:t>
            </a:r>
            <a:r>
              <a:rPr lang="en-US" sz="2800" kern="1200" dirty="0">
                <a:solidFill>
                  <a:srgbClr val="333399"/>
                </a:solidFill>
              </a:rPr>
              <a:t>chess, b </a:t>
            </a:r>
            <a:r>
              <a:rPr lang="en-US" sz="2800" kern="1200" dirty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Exact solution is completely infeasible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But, do we need to explore the whole tree?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Solution: Depth-limited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Instead, search only to a limited depth in the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Replace terminal utilities with an evaluation function 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- reaches about depth 8 – decent chess program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More plies makes a BIG difference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Use iterative deepening for an anytime algorithm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CC0000"/>
              </a:solidFill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The deeper in the tree the evaluation function is buried, the less the quality of the evaluation function matters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depth limited (L6D4, L6D5)]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(2)</a:t>
            </a:r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637976"/>
            <a:ext cx="5791199" cy="36701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Games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(10)</a:t>
            </a:r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1507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sym typeface="Symbol" pitchFamily="18" charset="2"/>
              </a:rPr>
              <a:t>Minimax</a:t>
            </a:r>
            <a:r>
              <a:rPr lang="en-US" dirty="0">
                <a:sym typeface="Symbol" pitchFamily="18" charset="2"/>
              </a:rPr>
              <a:t> Pruning</a:t>
            </a:r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2568" name="AutoShape 13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2566" name="AutoShape 17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2564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5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2562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3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256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61" name="AutoShape 7"/>
            <p:cNvCxnSpPr>
              <a:cxnSpLocks noChangeShapeType="1"/>
              <a:stCxn id="22531" idx="3"/>
              <a:endCxn id="22560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2560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2531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2560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255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9" name="AutoShape 21"/>
            <p:cNvCxnSpPr>
              <a:cxnSpLocks noChangeShapeType="1"/>
              <a:stCxn id="22531" idx="3"/>
              <a:endCxn id="22558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2554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55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2556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7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2552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3" name="AutoShape 27"/>
            <p:cNvCxnSpPr>
              <a:cxnSpLocks noChangeShapeType="1"/>
              <a:stCxn id="22531" idx="3"/>
              <a:endCxn id="22552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2548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49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2550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452596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configuration (MIN version)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computing the MIN-VALUE at some node </a:t>
            </a:r>
            <a:r>
              <a:rPr lang="en-US" sz="2000" i="1" dirty="0"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looping over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estimate of the </a:t>
            </a:r>
            <a:r>
              <a:rPr lang="en-US" sz="2000" dirty="0" err="1">
                <a:sym typeface="Symbol" pitchFamily="18" charset="2"/>
              </a:rPr>
              <a:t>childrens</a:t>
            </a:r>
            <a:r>
              <a:rPr lang="en-US" sz="2000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Who cares about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value?  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Let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 be the best value that MAX can get at any choice point along the current path from the root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/>
              <a:t>n</a:t>
            </a:r>
            <a:r>
              <a:rPr lang="en-US" sz="2000" dirty="0"/>
              <a:t> becomes worse than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, MAX will avoid it, so we can stop considering </a:t>
            </a:r>
            <a:r>
              <a:rPr lang="en-US" sz="2000" i="1" dirty="0" err="1"/>
              <a:t>n</a:t>
            </a:r>
            <a:r>
              <a:rPr lang="en-US" sz="2000" dirty="0" err="1"/>
              <a:t>’s</a:t>
            </a:r>
            <a:r>
              <a:rPr lang="en-US" sz="2000" dirty="0"/>
              <a:t> other children (it’s already bad enough that it won’t be played)</a:t>
            </a:r>
          </a:p>
          <a:p>
            <a:pPr lvl="1" eaLnBrk="1" hangingPunct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MAX version is symmetric</a:t>
            </a:r>
            <a:endParaRPr lang="en-US" sz="20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</a:t>
            </a:r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9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8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Uncertainty!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412" y="1548776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Many different kinds of games!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Axes:</a:t>
            </a:r>
          </a:p>
          <a:p>
            <a:pPr lvl="1" eaLnBrk="1" hangingPunct="1"/>
            <a:r>
              <a:rPr lang="en-US" sz="2400" dirty="0"/>
              <a:t>Deterministic or stochastic?</a:t>
            </a:r>
          </a:p>
          <a:p>
            <a:pPr lvl="1" eaLnBrk="1" hangingPunct="1"/>
            <a:r>
              <a:rPr lang="en-US" sz="2400" dirty="0"/>
              <a:t>One, two, or more players?</a:t>
            </a:r>
          </a:p>
          <a:p>
            <a:pPr lvl="1" eaLnBrk="1" hangingPunct="1"/>
            <a:r>
              <a:rPr lang="en-US" sz="2400" dirty="0"/>
              <a:t>Zero sum?</a:t>
            </a:r>
          </a:p>
          <a:p>
            <a:pPr lvl="1" eaLnBrk="1" hangingPunct="1"/>
            <a:r>
              <a:rPr lang="en-US" sz="2400" dirty="0"/>
              <a:t>Perfect information (can you see the state)?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Want algorithms for calculating a </a:t>
            </a:r>
            <a:r>
              <a:rPr lang="en-US" sz="2800" dirty="0">
                <a:solidFill>
                  <a:srgbClr val="CC0000"/>
                </a:solidFill>
              </a:rPr>
              <a:t>strategy (policy)</a:t>
            </a:r>
            <a:r>
              <a:rPr lang="en-US" sz="2800" dirty="0"/>
              <a:t> which recommends a move from each state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Games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35" y="1396999"/>
            <a:ext cx="4207019" cy="4406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Deterministic Games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possible formalizations, one is:</a:t>
            </a:r>
          </a:p>
          <a:p>
            <a:pPr lvl="1"/>
            <a:r>
              <a:rPr lang="en-US" sz="2400" dirty="0"/>
              <a:t>States: S (start at s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Players: P={1...N} (usually take turns)</a:t>
            </a:r>
          </a:p>
          <a:p>
            <a:pPr lvl="1"/>
            <a:r>
              <a:rPr lang="en-US" sz="2400" dirty="0"/>
              <a:t>Actions: A (may depend on player / state)</a:t>
            </a:r>
          </a:p>
          <a:p>
            <a:pPr lvl="1"/>
            <a:r>
              <a:rPr lang="en-US" sz="2400" dirty="0"/>
              <a:t>Transition Function: </a:t>
            </a:r>
            <a:r>
              <a:rPr lang="en-US" sz="2400" dirty="0" err="1"/>
              <a:t>SxA</a:t>
            </a: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 S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Test: S  {</a:t>
            </a:r>
            <a:r>
              <a:rPr lang="en-US" sz="2400" dirty="0" err="1">
                <a:sym typeface="Symbol" pitchFamily="18" charset="2"/>
              </a:rPr>
              <a:t>t,f</a:t>
            </a:r>
            <a:r>
              <a:rPr lang="en-US" sz="2400" dirty="0">
                <a:sym typeface="Symbol" pitchFamily="18" charset="2"/>
              </a:rPr>
              <a:t>}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Utilities: </a:t>
            </a:r>
            <a:r>
              <a:rPr lang="en-US" sz="2400" dirty="0" err="1">
                <a:sym typeface="Symbol" pitchFamily="18" charset="2"/>
              </a:rPr>
              <a:t>SxP</a:t>
            </a:r>
            <a:r>
              <a:rPr lang="en-US" sz="2400" dirty="0">
                <a:sym typeface="Symbol" pitchFamily="18" charset="2"/>
              </a:rPr>
              <a:t>  R</a:t>
            </a:r>
          </a:p>
          <a:p>
            <a:endParaRPr lang="en-US" sz="28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Solution for a player is a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policy</a:t>
            </a:r>
            <a:r>
              <a:rPr lang="en-US" sz="2800" dirty="0">
                <a:sym typeface="Symbol" pitchFamily="18" charset="2"/>
              </a:rPr>
              <a:t>: S  A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197" y="1357400"/>
            <a:ext cx="6583362" cy="2673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15" y="138855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191000"/>
            <a:ext cx="5715000" cy="1706564"/>
          </a:xfrm>
        </p:spPr>
        <p:txBody>
          <a:bodyPr/>
          <a:lstStyle/>
          <a:p>
            <a:r>
              <a:rPr lang="en-US" sz="2400" dirty="0"/>
              <a:t>Zero-Sum Games</a:t>
            </a:r>
          </a:p>
          <a:p>
            <a:pPr lvl="1"/>
            <a:r>
              <a:rPr lang="en-US" sz="2000" dirty="0"/>
              <a:t>Agents have opposite utilities (values on outcomes)</a:t>
            </a:r>
          </a:p>
          <a:p>
            <a:pPr lvl="1"/>
            <a:r>
              <a:rPr lang="en-US" sz="2000" dirty="0"/>
              <a:t>Lets us think of a single value that one maximizes and the other minimizes</a:t>
            </a:r>
          </a:p>
          <a:p>
            <a:pPr lvl="1"/>
            <a:r>
              <a:rPr lang="en-US" sz="2000" dirty="0"/>
              <a:t>Adversarial, pure competition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4191000"/>
            <a:ext cx="5562600" cy="1706564"/>
          </a:xfrm>
        </p:spPr>
        <p:txBody>
          <a:bodyPr/>
          <a:lstStyle/>
          <a:p>
            <a:r>
              <a:rPr lang="en-US" sz="2400" dirty="0"/>
              <a:t>General Games</a:t>
            </a:r>
          </a:p>
          <a:p>
            <a:pPr lvl="1"/>
            <a:r>
              <a:rPr lang="en-US" sz="2000" dirty="0"/>
              <a:t>Agents have independent utilities (values on outcomes)</a:t>
            </a:r>
          </a:p>
          <a:p>
            <a:pPr lvl="1"/>
            <a:r>
              <a:rPr lang="en-US" sz="2000" dirty="0"/>
              <a:t>Cooperation, indifference, competition, and more are all possible</a:t>
            </a:r>
          </a:p>
          <a:p>
            <a:pPr lvl="1"/>
            <a:r>
              <a:rPr lang="en-US" sz="2000" dirty="0"/>
              <a:t>More later on non-zero-sum games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34400" y="1447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Non-Terminal States: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220200" y="56343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8610851" y="1981203"/>
            <a:ext cx="2717279" cy="457197"/>
          </a:xfrm>
          <a:prstGeom prst="rect">
            <a:avLst/>
          </a:prstGeom>
          <a:noFill/>
          <a:ln/>
          <a:effectLst/>
        </p:spPr>
      </p:pic>
      <p:pic>
        <p:nvPicPr>
          <p:cNvPr id="109" name="Picture 10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9448800" y="61722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from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  <p:bldP spid="1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Game Trees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35440</TotalTime>
  <Words>940</Words>
  <Application>Microsoft Office PowerPoint</Application>
  <PresentationFormat>Widescreen</PresentationFormat>
  <Paragraphs>248</Paragraphs>
  <Slides>28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Wingdings</vt:lpstr>
      <vt:lpstr>dan-berkeley-nlp-v1</vt:lpstr>
      <vt:lpstr>Fundamentals of Artificial Intelligence </vt:lpstr>
      <vt:lpstr>Adversarial Games</vt:lpstr>
      <vt:lpstr>Types of Games</vt:lpstr>
      <vt:lpstr>Deterministic Games</vt:lpstr>
      <vt:lpstr>Zero-Sum Games</vt:lpstr>
      <vt:lpstr>Adversarial Search</vt:lpstr>
      <vt:lpstr>Single-Agent Trees</vt:lpstr>
      <vt:lpstr>Value of a State</vt:lpstr>
      <vt:lpstr>Adversarial Game Trees</vt:lpstr>
      <vt:lpstr>Minimax Values</vt:lpstr>
      <vt:lpstr>Tic-Tac-Toe Game Tree</vt:lpstr>
      <vt:lpstr>Adversarial Search (Minimax)</vt:lpstr>
      <vt:lpstr>Minimax Implementation</vt:lpstr>
      <vt:lpstr>Minimax Example</vt:lpstr>
      <vt:lpstr>Minimax Efficiency</vt:lpstr>
      <vt:lpstr>Resource Limits</vt:lpstr>
      <vt:lpstr>Resource Limits</vt:lpstr>
      <vt:lpstr>Depth Matters</vt:lpstr>
      <vt:lpstr>Video of Demo Limited Depth (2)</vt:lpstr>
      <vt:lpstr>Video of Demo Limited Depth (10)</vt:lpstr>
      <vt:lpstr>Game Tree Pruning</vt:lpstr>
      <vt:lpstr>Minimax Example</vt:lpstr>
      <vt:lpstr>Minimax Pruning</vt:lpstr>
      <vt:lpstr>Alpha-Beta Pruning</vt:lpstr>
      <vt:lpstr>Alpha-Beta Implementation</vt:lpstr>
      <vt:lpstr>Alpha-Beta Quiz</vt:lpstr>
      <vt:lpstr>Alpha-Beta Quiz 2</vt:lpstr>
      <vt:lpstr>Next Time: Uncertainty!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Hatim Alsuwat</cp:lastModifiedBy>
  <cp:revision>2160</cp:revision>
  <cp:lastPrinted>2014-02-06T19:31:47Z</cp:lastPrinted>
  <dcterms:created xsi:type="dcterms:W3CDTF">2004-08-27T04:16:05Z</dcterms:created>
  <dcterms:modified xsi:type="dcterms:W3CDTF">2020-10-18T12:40:37Z</dcterms:modified>
</cp:coreProperties>
</file>